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525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0738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8723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6177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2190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3852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9345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315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9219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3440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6888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63C5C-234A-4A63-86FD-AD941AE07FB5}" type="datetimeFigureOut">
              <a:rPr lang="ru-RU" smtClean="0"/>
              <a:t>14.03.2023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64F83-3D53-4519-AE4E-551ADE78DC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8155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E1986F-342F-4FB3-B4C3-E0F7C16A8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5208"/>
            <a:ext cx="9144000" cy="3284738"/>
          </a:xfrm>
        </p:spPr>
        <p:txBody>
          <a:bodyPr>
            <a:noAutofit/>
          </a:bodyPr>
          <a:lstStyle/>
          <a:p>
            <a:r>
              <a:rPr lang="ru-RU" sz="4800" dirty="0"/>
              <a:t>Всероссийский конкурс научно-технологических проектов «Большие вызовы» в 2022/23 учебном году. </a:t>
            </a:r>
            <a:br>
              <a:rPr lang="ru-RU" sz="4800" dirty="0"/>
            </a:br>
            <a:r>
              <a:rPr lang="ru-RU" sz="4800" dirty="0"/>
              <a:t>Отборочный этап.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2347B0B-500D-4720-BC92-24FE9E487E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52909"/>
            <a:ext cx="9144000" cy="2594500"/>
          </a:xfrm>
        </p:spPr>
        <p:txBody>
          <a:bodyPr>
            <a:normAutofit fontScale="92500" lnSpcReduction="20000"/>
          </a:bodyPr>
          <a:lstStyle/>
          <a:p>
            <a:pPr algn="l">
              <a:lnSpc>
                <a:spcPct val="150000"/>
              </a:lnSpc>
            </a:pPr>
            <a:r>
              <a:rPr lang="ru-RU" sz="3200" dirty="0"/>
              <a:t>Подготовил: учащийся 8А класса МБОУ «Лицей №3» </a:t>
            </a:r>
            <a:endParaRPr lang="en-US" sz="3200" dirty="0"/>
          </a:p>
          <a:p>
            <a:pPr algn="l">
              <a:lnSpc>
                <a:spcPct val="150000"/>
              </a:lnSpc>
            </a:pPr>
            <a:r>
              <a:rPr lang="ru-RU" sz="3200" dirty="0"/>
              <a:t>г. Курчатова</a:t>
            </a:r>
            <a:r>
              <a:rPr lang="en-US" sz="3200" dirty="0"/>
              <a:t> </a:t>
            </a:r>
            <a:r>
              <a:rPr lang="ru-RU" sz="3200" i="1" dirty="0"/>
              <a:t>Сулим Михаил Евгеньевич</a:t>
            </a:r>
            <a:r>
              <a:rPr lang="ru-RU" sz="3200" dirty="0"/>
              <a:t>.</a:t>
            </a:r>
          </a:p>
          <a:p>
            <a:pPr algn="l">
              <a:lnSpc>
                <a:spcPct val="120000"/>
              </a:lnSpc>
            </a:pPr>
            <a:r>
              <a:rPr lang="ru-RU" sz="3200" dirty="0"/>
              <a:t>Руководил: </a:t>
            </a:r>
            <a:r>
              <a:rPr lang="ru-RU" sz="3200" i="1" dirty="0"/>
              <a:t>Мамаев Алексей Владимирович</a:t>
            </a:r>
            <a:r>
              <a:rPr lang="ru-RU" sz="3200" dirty="0"/>
              <a:t>, руководитель школы программной инженерии, </a:t>
            </a:r>
            <a:r>
              <a:rPr lang="en-US" sz="3200" dirty="0"/>
              <a:t>RuZnai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474591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45D6A-0DE4-4BFD-9327-32F18E798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Инструменты</a:t>
            </a:r>
          </a:p>
        </p:txBody>
      </p:sp>
      <p:pic>
        <p:nvPicPr>
          <p:cNvPr id="4098" name="Picture 2" descr="https://www.radio18.ru/upload/iblock/7a5/7a5661c85e24670d9fb9a26f9c194623.jpg">
            <a:extLst>
              <a:ext uri="{FF2B5EF4-FFF2-40B4-BE49-F238E27FC236}">
                <a16:creationId xmlns:a16="http://schemas.microsoft.com/office/drawing/2014/main" id="{5CDD0B52-FFB1-4FF3-B690-25044A47B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117" y="1690688"/>
            <a:ext cx="3283259" cy="2921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www.stim.by/images/kanifol_sosnovaja/1/Kanifol_sosnovaja4web.png">
            <a:extLst>
              <a:ext uri="{FF2B5EF4-FFF2-40B4-BE49-F238E27FC236}">
                <a16:creationId xmlns:a16="http://schemas.microsoft.com/office/drawing/2014/main" id="{26D2DA40-EE8E-4EE0-843F-8534E8117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6578" y="4090525"/>
            <a:ext cx="2578880" cy="2193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www.electro-master.ru/upload/iblock/e5d/e5db8e3f8d57f0e191c3a7ac68a2ba96.jpg">
            <a:extLst>
              <a:ext uri="{FF2B5EF4-FFF2-40B4-BE49-F238E27FC236}">
                <a16:creationId xmlns:a16="http://schemas.microsoft.com/office/drawing/2014/main" id="{4B2628CB-C6AB-4939-9C80-CA6239E50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2449" y="1515157"/>
            <a:ext cx="3140518" cy="257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47D47C-0B4F-47C3-9F31-0798D19427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744617">
            <a:off x="7764560" y="2779142"/>
            <a:ext cx="3962617" cy="349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31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ADB9C3-457B-4CA0-A386-28F1E168E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Работа устройства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0C18F3-C372-4CC8-8879-5B646A3FE0D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56316" y="2120114"/>
            <a:ext cx="9879368" cy="437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633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0165F0-9422-415A-B962-44B74D8FA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Экономические затраты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0CE200B6-9517-4F33-8782-85C72B7DEE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1634659"/>
              </p:ext>
            </p:extLst>
          </p:nvPr>
        </p:nvGraphicFramePr>
        <p:xfrm>
          <a:off x="838200" y="1825624"/>
          <a:ext cx="10594784" cy="4408011"/>
        </p:xfrm>
        <a:graphic>
          <a:graphicData uri="http://schemas.openxmlformats.org/drawingml/2006/table">
            <a:tbl>
              <a:tblPr firstRow="1" lastRow="1" bandRow="1">
                <a:tableStyleId>{073A0DAA-6AF3-43AB-8588-CEC1D06C72B9}</a:tableStyleId>
              </a:tblPr>
              <a:tblGrid>
                <a:gridCol w="474980">
                  <a:extLst>
                    <a:ext uri="{9D8B030D-6E8A-4147-A177-3AD203B41FA5}">
                      <a16:colId xmlns:a16="http://schemas.microsoft.com/office/drawing/2014/main" val="4205947139"/>
                    </a:ext>
                  </a:extLst>
                </a:gridCol>
                <a:gridCol w="5557421">
                  <a:extLst>
                    <a:ext uri="{9D8B030D-6E8A-4147-A177-3AD203B41FA5}">
                      <a16:colId xmlns:a16="http://schemas.microsoft.com/office/drawing/2014/main" val="3233100236"/>
                    </a:ext>
                  </a:extLst>
                </a:gridCol>
                <a:gridCol w="1367162">
                  <a:extLst>
                    <a:ext uri="{9D8B030D-6E8A-4147-A177-3AD203B41FA5}">
                      <a16:colId xmlns:a16="http://schemas.microsoft.com/office/drawing/2014/main" val="1634194678"/>
                    </a:ext>
                  </a:extLst>
                </a:gridCol>
                <a:gridCol w="887767">
                  <a:extLst>
                    <a:ext uri="{9D8B030D-6E8A-4147-A177-3AD203B41FA5}">
                      <a16:colId xmlns:a16="http://schemas.microsoft.com/office/drawing/2014/main" val="768605494"/>
                    </a:ext>
                  </a:extLst>
                </a:gridCol>
                <a:gridCol w="2307454">
                  <a:extLst>
                    <a:ext uri="{9D8B030D-6E8A-4147-A177-3AD203B41FA5}">
                      <a16:colId xmlns:a16="http://schemas.microsoft.com/office/drawing/2014/main" val="2665046225"/>
                    </a:ext>
                  </a:extLst>
                </a:gridCol>
              </a:tblGrid>
              <a:tr h="489779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№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b="1" dirty="0">
                          <a:solidFill>
                            <a:schemeClr val="tx1"/>
                          </a:solidFill>
                        </a:rPr>
                        <a:t>Наименование</a:t>
                      </a:r>
                    </a:p>
                  </a:txBody>
                  <a:tcP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Цена</a:t>
                      </a:r>
                    </a:p>
                  </a:txBody>
                  <a:tcP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Кол-во</a:t>
                      </a:r>
                    </a:p>
                  </a:txBody>
                  <a:tcP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Стоимость</a:t>
                      </a:r>
                    </a:p>
                  </a:txBody>
                  <a:tcP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8186483"/>
                  </a:ext>
                </a:extLst>
              </a:tr>
              <a:tr h="489779">
                <a:tc>
                  <a:txBody>
                    <a:bodyPr/>
                    <a:lstStyle/>
                    <a:p>
                      <a:r>
                        <a:rPr lang="ru-RU" b="1" dirty="0">
                          <a:solidFill>
                            <a:schemeClr val="tx1"/>
                          </a:solidFill>
                        </a:rPr>
                        <a:t>1.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Raspberry Pi Zero W 1.1 </a:t>
                      </a:r>
                      <a:endParaRPr lang="ru-RU" b="0" dirty="0">
                        <a:solidFill>
                          <a:schemeClr val="tx1"/>
                        </a:solidFill>
                        <a:latin typeface="Bahnschrift Light" panose="020B0502040204020203" pitchFamily="34" charset="0"/>
                      </a:endParaRPr>
                    </a:p>
                  </a:txBody>
                  <a:tcP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</a:rPr>
                        <a:t>6000 </a:t>
                      </a: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₽</a:t>
                      </a:r>
                    </a:p>
                  </a:txBody>
                  <a:tcP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b="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</a:rPr>
                        <a:t>3 шт</a:t>
                      </a:r>
                    </a:p>
                  </a:txBody>
                  <a:tcPr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b="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</a:rPr>
                        <a:t>18 000 </a:t>
                      </a: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₽</a:t>
                      </a:r>
                    </a:p>
                  </a:txBody>
                  <a:tcPr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3669904"/>
                  </a:ext>
                </a:extLst>
              </a:tr>
              <a:tr h="489779">
                <a:tc>
                  <a:txBody>
                    <a:bodyPr/>
                    <a:lstStyle/>
                    <a:p>
                      <a:r>
                        <a:rPr lang="ru-RU" b="1" dirty="0"/>
                        <a:t>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HC-12</a:t>
                      </a:r>
                      <a:endParaRPr lang="ru-RU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560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 Light" panose="020B0502040204020203" pitchFamily="34" charset="0"/>
                        </a:rPr>
                        <a:t>3 шт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1680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413177"/>
                  </a:ext>
                </a:extLst>
              </a:tr>
              <a:tr h="489779">
                <a:tc>
                  <a:txBody>
                    <a:bodyPr/>
                    <a:lstStyle/>
                    <a:p>
                      <a:r>
                        <a:rPr lang="ru-RU" b="1" dirty="0"/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USB 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аудио адаптер</a:t>
                      </a:r>
                      <a:endParaRPr lang="ru-RU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285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 Light" panose="020B0502040204020203" pitchFamily="34" charset="0"/>
                        </a:rPr>
                        <a:t>3 шт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855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656371"/>
                  </a:ext>
                </a:extLst>
              </a:tr>
              <a:tr h="489779">
                <a:tc>
                  <a:txBody>
                    <a:bodyPr/>
                    <a:lstStyle/>
                    <a:p>
                      <a:r>
                        <a:rPr lang="ru-RU" b="1" dirty="0"/>
                        <a:t>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USB 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разветвитель</a:t>
                      </a:r>
                      <a:endParaRPr lang="ru-RU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350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 Light" panose="020B0502040204020203" pitchFamily="34" charset="0"/>
                        </a:rPr>
                        <a:t>3 шт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1050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0538148"/>
                  </a:ext>
                </a:extLst>
              </a:tr>
              <a:tr h="489779">
                <a:tc>
                  <a:txBody>
                    <a:bodyPr/>
                    <a:lstStyle/>
                    <a:p>
                      <a:r>
                        <a:rPr lang="ru-RU" b="1" dirty="0"/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AUX 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микрофон-петличка</a:t>
                      </a:r>
                      <a:endParaRPr lang="ru-RU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175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 Light" panose="020B0502040204020203" pitchFamily="34" charset="0"/>
                        </a:rPr>
                        <a:t>3 шт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525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278308"/>
                  </a:ext>
                </a:extLst>
              </a:tr>
              <a:tr h="489779">
                <a:tc>
                  <a:txBody>
                    <a:bodyPr/>
                    <a:lstStyle/>
                    <a:p>
                      <a:r>
                        <a:rPr lang="ru-RU" b="1" dirty="0"/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AUX 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наушники </a:t>
                      </a:r>
                      <a:endParaRPr lang="ru-RU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200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 Light" panose="020B0502040204020203" pitchFamily="34" charset="0"/>
                        </a:rPr>
                        <a:t>3 шт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600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5166423"/>
                  </a:ext>
                </a:extLst>
              </a:tr>
              <a:tr h="489779">
                <a:tc>
                  <a:txBody>
                    <a:bodyPr/>
                    <a:lstStyle/>
                    <a:p>
                      <a:r>
                        <a:rPr lang="ru-RU" b="1" dirty="0"/>
                        <a:t>7.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MicroSD-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карта 8 Гб </a:t>
                      </a:r>
                      <a:endParaRPr lang="ru-RU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300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Bahnschrift Light" panose="020B0502040204020203" pitchFamily="34" charset="0"/>
                        </a:rPr>
                        <a:t>3 шт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b="0" kern="1200" dirty="0">
                          <a:solidFill>
                            <a:schemeClr val="tx1"/>
                          </a:solidFill>
                          <a:latin typeface="Bahnschrift Light" panose="020B0502040204020203" pitchFamily="34" charset="0"/>
                          <a:ea typeface="+mn-ea"/>
                          <a:cs typeface="+mn-cs"/>
                        </a:rPr>
                        <a:t>900 ₽</a:t>
                      </a:r>
                      <a:endParaRPr lang="ru-RU" b="0" dirty="0">
                        <a:latin typeface="Bahnschrift Light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048019"/>
                  </a:ext>
                </a:extLst>
              </a:tr>
              <a:tr h="489779">
                <a:tc gridSpan="4">
                  <a:txBody>
                    <a:bodyPr/>
                    <a:lstStyle/>
                    <a:p>
                      <a:r>
                        <a:rPr lang="ru-RU" b="1" dirty="0"/>
                        <a:t>ИТОГО: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u="sng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23610 </a:t>
                      </a:r>
                      <a:r>
                        <a:rPr lang="ru-RU" sz="1800" b="1" u="sng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₽</a:t>
                      </a:r>
                      <a:endParaRPr lang="ru-R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807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9776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E2A1AE-8475-4B3C-BAC9-0416759A7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5F04BA-9CA3-496F-A2F6-B6FD7BCE4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6000" dirty="0">
                <a:latin typeface="Bahnschrift Light" panose="020B0502040204020203" pitchFamily="34" charset="0"/>
              </a:rPr>
              <a:t>Устройство, представленное в проекте, было успешно создано в полностью работающей комплектации!</a:t>
            </a:r>
          </a:p>
        </p:txBody>
      </p:sp>
    </p:spTree>
    <p:extLst>
      <p:ext uri="{BB962C8B-B14F-4D97-AF65-F5344CB8AC3E}">
        <p14:creationId xmlns:p14="http://schemas.microsoft.com/office/powerpoint/2010/main" val="3046314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E37D085-A303-4D36-8EE9-BBBDD74B8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274" y="595944"/>
            <a:ext cx="9637451" cy="1325563"/>
          </a:xfrm>
        </p:spPr>
        <p:txBody>
          <a:bodyPr>
            <a:normAutofit fontScale="90000"/>
          </a:bodyPr>
          <a:lstStyle/>
          <a:p>
            <a:r>
              <a:rPr lang="ru-RU" sz="88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982354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E4082C-6B94-49A9-A6B9-5782E378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Актуальность</a:t>
            </a:r>
          </a:p>
        </p:txBody>
      </p:sp>
      <p:pic>
        <p:nvPicPr>
          <p:cNvPr id="1026" name="Picture 2" descr="https://www.arms-expo.ru/upload/medialibrary/fe4/fe45dae6d74ca547575e08a3deecaccb.jpg">
            <a:extLst>
              <a:ext uri="{FF2B5EF4-FFF2-40B4-BE49-F238E27FC236}">
                <a16:creationId xmlns:a16="http://schemas.microsoft.com/office/drawing/2014/main" id="{5A61D319-F64D-47A4-8212-251C60403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538" y="1775534"/>
            <a:ext cx="5403509" cy="358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i0.wp.com/techcraftools.ru/wp-content/uploads/2022/01/d0s2n-2uyaargmq.jpg?fit=1200%2C628&amp;ssl=1">
            <a:extLst>
              <a:ext uri="{FF2B5EF4-FFF2-40B4-BE49-F238E27FC236}">
                <a16:creationId xmlns:a16="http://schemas.microsoft.com/office/drawing/2014/main" id="{43A34944-6E44-4485-B8A2-BFB2F7F72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765" y="1775534"/>
            <a:ext cx="6195697" cy="358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4712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96AE4D-2B35-4CF9-9256-333244A85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Проблема</a:t>
            </a:r>
          </a:p>
        </p:txBody>
      </p:sp>
      <p:pic>
        <p:nvPicPr>
          <p:cNvPr id="2050" name="Picture 2" descr="https://kartinkin.net/uploads/posts/2021-01/1611410652_40-p-finansovii-fon-dlya-prezentatsii-43.jpg">
            <a:extLst>
              <a:ext uri="{FF2B5EF4-FFF2-40B4-BE49-F238E27FC236}">
                <a16:creationId xmlns:a16="http://schemas.microsoft.com/office/drawing/2014/main" id="{57EFC36C-B01B-48ED-AF6C-7B2621F59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413" y="1979721"/>
            <a:ext cx="4522062" cy="3251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mx-style.net/wp-content/uploads/2021/08/kak-napisat-prodayushhie-skripty-shablony-asya-barysheva_6120fee79ea79.jpeg">
            <a:extLst>
              <a:ext uri="{FF2B5EF4-FFF2-40B4-BE49-F238E27FC236}">
                <a16:creationId xmlns:a16="http://schemas.microsoft.com/office/drawing/2014/main" id="{1E1AC26E-16E7-42A3-A339-8141F5CBB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724" y="1979721"/>
            <a:ext cx="4522062" cy="3251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42E8046-A6F4-4638-A4CC-CDF9D7C3A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641" y="2573789"/>
            <a:ext cx="2062918" cy="2062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1601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867C2F-3820-461C-A818-E83E7E084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Цель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3BD0ED-9D85-43AD-B6D1-82B90B2FC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4800" dirty="0">
                <a:latin typeface="Bahnschrift Light" panose="020B0502040204020203" pitchFamily="34" charset="0"/>
              </a:rPr>
              <a:t>Создать устойчивую, скоростную, быструю в развёртке цифровую радиосвязь на базе доступных всем компонентов (с возможностью импортозамещения в перспективе).</a:t>
            </a:r>
          </a:p>
        </p:txBody>
      </p:sp>
    </p:spTree>
    <p:extLst>
      <p:ext uri="{BB962C8B-B14F-4D97-AF65-F5344CB8AC3E}">
        <p14:creationId xmlns:p14="http://schemas.microsoft.com/office/powerpoint/2010/main" val="215620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D99743-CFE4-47AF-9DF4-9946EF5C5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EA189C-CA20-4CD7-B6A5-722F5D3E0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Изучить …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Подобрать …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Протестировать …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Собрать …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Отладить работу …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Написать презентацию и текстовую часть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Представить проект</a:t>
            </a:r>
          </a:p>
        </p:txBody>
      </p:sp>
    </p:spTree>
    <p:extLst>
      <p:ext uri="{BB962C8B-B14F-4D97-AF65-F5344CB8AC3E}">
        <p14:creationId xmlns:p14="http://schemas.microsoft.com/office/powerpoint/2010/main" val="2872919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BA38E1-1C93-459C-A4E9-1040BB6E9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Цифровой звук</a:t>
            </a:r>
          </a:p>
        </p:txBody>
      </p:sp>
      <p:pic>
        <p:nvPicPr>
          <p:cNvPr id="2050" name="Picture 2" descr="https://www.pvsm.ru/images/2016/01/21/cifrovoi-zvuk-DSD-vs-PCM-6.png">
            <a:extLst>
              <a:ext uri="{FF2B5EF4-FFF2-40B4-BE49-F238E27FC236}">
                <a16:creationId xmlns:a16="http://schemas.microsoft.com/office/drawing/2014/main" id="{ECDEF912-715B-467E-B89F-0310C0322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" y="2127728"/>
            <a:ext cx="11449050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2150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CD248C-5B55-4578-81F3-74B3DDA4B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Работа аудиокодеков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48692D-9675-4E3B-91B1-92D971641E9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241" y="1690689"/>
            <a:ext cx="9507984" cy="48021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1857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CCB5D4-F88F-42B7-BAC8-E83F26B62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363" y="365125"/>
            <a:ext cx="11301274" cy="1325563"/>
          </a:xfrm>
        </p:spPr>
        <p:txBody>
          <a:bodyPr>
            <a:noAutofit/>
          </a:bodyPr>
          <a:lstStyle/>
          <a:p>
            <a:r>
              <a:rPr lang="ru-RU" sz="8000" dirty="0"/>
              <a:t>Цифровое радиовещание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D9AEB8-B14D-4E07-BEF8-83826FE49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279" y="1870014"/>
            <a:ext cx="10515600" cy="4351338"/>
          </a:xfrm>
        </p:spPr>
        <p:txBody>
          <a:bodyPr/>
          <a:lstStyle/>
          <a:p>
            <a:pPr marL="514350" lvl="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Преобразование аудио в цифровую информацию.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Сжатие цифровой информации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Разбиение цифровой информации на куски(пакеты)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3600" dirty="0">
                <a:latin typeface="Bahnschrift Light" panose="020B0502040204020203" pitchFamily="34" charset="0"/>
              </a:rPr>
              <a:t>Отправка цифровой информации по пакетам.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5765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7A730F-1F68-494C-8B6E-787FDC167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8000" dirty="0"/>
              <a:t>Материалы</a:t>
            </a:r>
          </a:p>
        </p:txBody>
      </p:sp>
      <p:pic>
        <p:nvPicPr>
          <p:cNvPr id="3074" name="Picture 2" descr="https://upload.wikimedia.org/wikipedia/commons/e/e7/Raspberry_Pi_Zero_%2823317548275%29.png">
            <a:extLst>
              <a:ext uri="{FF2B5EF4-FFF2-40B4-BE49-F238E27FC236}">
                <a16:creationId xmlns:a16="http://schemas.microsoft.com/office/drawing/2014/main" id="{F3BC93B2-23E5-4EA7-9025-C8EF6F5C1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84" y="3799643"/>
            <a:ext cx="3504213" cy="2330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invize.se/wp-content/uploads/2020/05/mod-hc012-1.jpg">
            <a:extLst>
              <a:ext uri="{FF2B5EF4-FFF2-40B4-BE49-F238E27FC236}">
                <a16:creationId xmlns:a16="http://schemas.microsoft.com/office/drawing/2014/main" id="{3684E41E-2F04-4547-800D-0F30F9C9C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30232">
            <a:off x="4114783" y="2561843"/>
            <a:ext cx="2791170" cy="279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53CF1A5-C58D-4830-9D55-676C30092C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24190">
            <a:off x="511051" y="1587466"/>
            <a:ext cx="3207798" cy="2405849"/>
          </a:xfrm>
          <a:prstGeom prst="rect">
            <a:avLst/>
          </a:prstGeom>
        </p:spPr>
      </p:pic>
      <p:pic>
        <p:nvPicPr>
          <p:cNvPr id="3082" name="Picture 10" descr="https://oao-sozvezdie.ru/upload/iblock/382/3yvj5yqs5evrlj8v0cui7ap6nmllkbyy/7c5b6ebbbb3617a3037e0b79bdc11f5c.jpg">
            <a:extLst>
              <a:ext uri="{FF2B5EF4-FFF2-40B4-BE49-F238E27FC236}">
                <a16:creationId xmlns:a16="http://schemas.microsoft.com/office/drawing/2014/main" id="{812F6913-262F-442D-A103-864C6058B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2266" y="4286034"/>
            <a:ext cx="2206841" cy="2206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https://www.bigtv.ru/storage/goodsImages/587/587705/clear_587705_1.jpg">
            <a:extLst>
              <a:ext uri="{FF2B5EF4-FFF2-40B4-BE49-F238E27FC236}">
                <a16:creationId xmlns:a16="http://schemas.microsoft.com/office/drawing/2014/main" id="{CE5DECB7-238F-4806-9B34-F7BE8CE3D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25409">
            <a:off x="9554319" y="378054"/>
            <a:ext cx="2154065" cy="2154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https://svoy-vetrogenerator.ru/wp-content/uploads/d/1/c/d1c0a9e4008646af1b05ff4135dbede5.jpeg">
            <a:extLst>
              <a:ext uri="{FF2B5EF4-FFF2-40B4-BE49-F238E27FC236}">
                <a16:creationId xmlns:a16="http://schemas.microsoft.com/office/drawing/2014/main" id="{EAB1C505-083F-4A07-9C7B-5D101475A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962" y="231667"/>
            <a:ext cx="3297145" cy="2631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https://yandex-images.clstorage.net/96aqWM391/b11bf9fHzy/Kp5Y1P-03neFMwzBARchA4Q9TmNvGEMtz4vsuGsCjA0NDgkUnAEJen-HgbWiWR9SzcM4A1M3O1LPc3zxgyU-tG7ZW8zl4IZ8gTcZnUAILBf1G25MSSJ0Ueip0dl1BpZEBQZOBcZoZGsA49D0yHEiedPfKlE9QWAgjSEps_VdS8MpuwmrtZDiU4UVPNhrDA4e2xxjQFExUHXEhdDZWxGeaDMJMDnCRUk-KOX54_dxBGDw_AtLEW5-FoM8LInnfk_0E7w1nbak0XG3GjDnYD4tOusBYVxMG2lt8Zzu-FQlnlUyMCclwXVQBwbi4_DAXTZ45sQ6XD59bgG-HDuCy19t1hmjLKues95uuwMZ-WsgCR3CAmxkXg93RPOG3M1JLpxHDSQ2IdJ2Vhog5Nzdy1gHT_TNC3I1dmsVlCA9pMd6a8EenBqiup_7ZacABtBaCDcE-TJlW2MwWEDlh-zQWSCCWQkTCTb_elYaBdbr4sp5AELB-zRXAUZDCrI-AJfdYmLQK4svr5y4zWy4PTD7ey88APsKd0RAD2Fs877TwnQtj3k4FiMb61ZjBTXw19DJZgpC9OYrXBxpcDyBDjm11kJy4hyoO5KAv95dmQAw0WIeMjf6K2hgewxwb_O8wONHEYlQKzoOAtdSbA8u18HT_lE9ZeTtC0EJZk0iqj8ircVzWPAMpS2so5_7dakoC8BgMAQG6ShbS3w8fkHJp9_uSS-gQxM1Ig3xUVgAN9Pn4-hcGHvawBN4IVx7MIwxMb_CZnnfFYEylpKg2GyLCi_deyopBucrR0NkBGpww7vz5VQKk3MPCCw-63haLyrA38_AeQVn4sIwWAZWRy2ABSquylFEwhujDrmpuO5Eohk_82EuLTf4NkJ5Twpid-mY0tN9NY12JAsXOd5SdhgU2Nr9wEY-T_vTCnoxZ1gXuy8tisRRZ8kIoC-YnafnR6kLEehJMjQn4jZcVVoWWFXVmeL2WA4">
            <a:extLst>
              <a:ext uri="{FF2B5EF4-FFF2-40B4-BE49-F238E27FC236}">
                <a16:creationId xmlns:a16="http://schemas.microsoft.com/office/drawing/2014/main" id="{18C80031-94EE-4AED-AC90-14E78C1C3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9107" y="3424288"/>
            <a:ext cx="2382279" cy="185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431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1844</TotalTime>
  <Words>230</Words>
  <Application>Microsoft Office PowerPoint</Application>
  <PresentationFormat>Широкоэкранный</PresentationFormat>
  <Paragraphs>72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Bahnschrift Light</vt:lpstr>
      <vt:lpstr>Calibri</vt:lpstr>
      <vt:lpstr>Calibri Light</vt:lpstr>
      <vt:lpstr>Office Theme</vt:lpstr>
      <vt:lpstr>Всероссийский конкурс научно-технологических проектов «Большие вызовы» в 2022/23 учебном году.  Отборочный этап.</vt:lpstr>
      <vt:lpstr>Актуальность</vt:lpstr>
      <vt:lpstr>Проблема</vt:lpstr>
      <vt:lpstr>Цель</vt:lpstr>
      <vt:lpstr>Задачи</vt:lpstr>
      <vt:lpstr>Цифровой звук</vt:lpstr>
      <vt:lpstr>Работа аудиокодеков</vt:lpstr>
      <vt:lpstr>Цифровое радиовещание</vt:lpstr>
      <vt:lpstr>Материалы</vt:lpstr>
      <vt:lpstr>Инструменты</vt:lpstr>
      <vt:lpstr>Работа устройства</vt:lpstr>
      <vt:lpstr>Экономические затраты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Всероссийский конкурс научно-технологических проектов «Большие вызовы» в 2022/23 учебном году.  Отборочный этап.</dc:title>
  <dc:creator>Михаил Сулим</dc:creator>
  <cp:lastModifiedBy>KevinDev64</cp:lastModifiedBy>
  <cp:revision>30</cp:revision>
  <dcterms:created xsi:type="dcterms:W3CDTF">2023-01-31T14:43:34Z</dcterms:created>
  <dcterms:modified xsi:type="dcterms:W3CDTF">2023-03-14T17:39:52Z</dcterms:modified>
</cp:coreProperties>
</file>

<file path=docProps/thumbnail.jpeg>
</file>